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10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Poned vuestros nombres aquí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atos.madrid.es/egob/catalogo/aviso-legal" TargetMode="External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semanticweb.org/Group04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bpedia.org/page/Parking" TargetMode="External"/><Relationship Id="rId4" Type="http://schemas.openxmlformats.org/officeDocument/2006/relationships/hyperlink" Target="http://mappings.dbpedia.org/server/ontology/classes/Stree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es.dbpedia.org/page/District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Web Semántica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50"/>
            <a:ext cx="8123100" cy="1840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Grupo 04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Sabrina Fernández Zambrano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Martín Flores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Jhon Toledo Barreto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Sofía Sarango Paredes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Yixiu Qiu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Buscar estacionamientos en un distrito especificado por el usuario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Mostrar todos los estacionamientos en un mapa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Obtener información acerca de un estacionamiento seleccionado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Nombre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Descripción</a:t>
            </a:r>
          </a:p>
          <a:p>
            <a:pPr indent="-317500" lvl="1" marL="914400" rtl="0">
              <a:spcBef>
                <a:spcPts val="0"/>
              </a:spcBef>
              <a:buSzPts val="1400"/>
              <a:buChar char="○"/>
            </a:pPr>
            <a:r>
              <a:rPr lang="en"/>
              <a:t>Es accesible o no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457200">
              <a:spcBef>
                <a:spcPts val="0"/>
              </a:spcBef>
              <a:buSzPts val="1800"/>
              <a:buChar char="●"/>
            </a:pPr>
            <a:r>
              <a:rPr lang="en"/>
              <a:t>Enlace a la aplicación: </a:t>
            </a:r>
            <a:r>
              <a:rPr b="1" lang="en" u="sng">
                <a:solidFill>
                  <a:srgbClr val="000000"/>
                </a:solidFill>
              </a:rPr>
              <a:t>https://group04-websemantica.herokuapp.com/</a:t>
            </a:r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Aplicación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Assignment 1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84025"/>
            <a:ext cx="8520600" cy="3860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Datasets seleccionados: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Aparcamientos públicos en Madrid</a:t>
            </a: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buSzPts val="1800"/>
              <a:buChar char="●"/>
            </a:pPr>
            <a:r>
              <a:rPr lang="en"/>
              <a:t>Requisitos: 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Los datos están basados en Madrid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Están disponibles en un archivo CSV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Los datos tienen una licencia abierta </a:t>
            </a:r>
            <a:r>
              <a:rPr b="1" lang="en" u="sng">
                <a:solidFill>
                  <a:srgbClr val="000000"/>
                </a:solidFill>
                <a:hlinkClick r:id="rId3"/>
              </a:rPr>
              <a:t>http://datos.madrid.es/egob/catalogo/aviso-legal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Los datos se pueden vincular fácilmente con entidades genéricas del mundo real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Los datos disponen de una documentación </a:t>
            </a:r>
            <a:r>
              <a:rPr b="1" lang="en" u="sng">
                <a:solidFill>
                  <a:srgbClr val="000000"/>
                </a:solidFill>
              </a:rPr>
              <a:t>http://datos.madrid.es/FWProjects/egob/contenidos/datasets/ficheros/Estructura_conjunto_datos_www%20madrid%20es_v7.pdf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 b="1" sz="1800" u="sng"/>
          </a:p>
        </p:txBody>
      </p:sp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600" y="445025"/>
            <a:ext cx="3584174" cy="244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Assignment 2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813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buSzPts val="1800"/>
              <a:buChar char="●"/>
            </a:pPr>
            <a:r>
              <a:rPr lang="en"/>
              <a:t>R</a:t>
            </a:r>
            <a:r>
              <a:rPr lang="en"/>
              <a:t>esource Naming Strategy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Dominio: </a:t>
            </a:r>
            <a:r>
              <a:rPr b="1" lang="en" u="sng">
                <a:solidFill>
                  <a:srgbClr val="000000"/>
                </a:solidFill>
                <a:hlinkClick r:id="rId3"/>
              </a:rPr>
              <a:t>http://semanticweb.org/Group04/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Patrón de los términos ontológicos: </a:t>
            </a:r>
            <a:r>
              <a:rPr b="1" lang="en" u="sng">
                <a:solidFill>
                  <a:srgbClr val="000000"/>
                </a:solidFill>
              </a:rPr>
              <a:t>http://www.semanticweb.org/Group04/ontology#</a:t>
            </a: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buSzPts val="1800"/>
              <a:buChar char="●"/>
            </a:pPr>
            <a:r>
              <a:rPr lang="en"/>
              <a:t>Ontología</a:t>
            </a:r>
          </a:p>
          <a:p>
            <a:pPr indent="0" lvl="0" marL="0" rtl="0">
              <a:lnSpc>
                <a:spcPct val="10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  <a:p>
            <a:pPr indent="0" lvl="0" marL="0">
              <a:lnSpc>
                <a:spcPct val="10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441048" y="4264475"/>
            <a:ext cx="16017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lang="en"/>
              <a:t>1. </a:t>
            </a:r>
            <a:r>
              <a:rPr b="1" lang="en"/>
              <a:t>Clases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2442873" y="4264475"/>
            <a:ext cx="16017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2. Propiedades de los objetos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x="4730185" y="4264475"/>
            <a:ext cx="16017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3. Propiedades de los datos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x="7008673" y="4264475"/>
            <a:ext cx="16017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b="1" lang="en"/>
              <a:t>4</a:t>
            </a:r>
            <a:r>
              <a:rPr b="1" lang="en"/>
              <a:t>. Individuales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950" y="3210175"/>
            <a:ext cx="157655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2750" y="3210175"/>
            <a:ext cx="2401925" cy="6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9150" y="3210175"/>
            <a:ext cx="2063775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23375" y="3210175"/>
            <a:ext cx="2172300" cy="6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Assignment 3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/>
              <a:t>LODRefine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SzPts val="1400"/>
              <a:buChar char="○"/>
            </a:pPr>
            <a:r>
              <a:rPr lang="en"/>
              <a:t>Importar datos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SzPts val="1400"/>
              <a:buChar char="○"/>
            </a:pPr>
            <a:r>
              <a:rPr lang="en"/>
              <a:t>Eliminar columnas con campos en null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SzPts val="1400"/>
              <a:buChar char="○"/>
            </a:pPr>
            <a:r>
              <a:rPr lang="en"/>
              <a:t>Renombrar columnas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SzPts val="1400"/>
              <a:buChar char="○"/>
            </a:pPr>
            <a:r>
              <a:rPr lang="en"/>
              <a:t>Eliminar filas repetidas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/>
              <a:t>RDF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400" y="3583279"/>
            <a:ext cx="6105675" cy="137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Assignment 4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860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Búsqueda de ontologías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b="1" lang="en" u="sng">
                <a:solidFill>
                  <a:srgbClr val="000000"/>
                </a:solidFill>
                <a:hlinkClick r:id="rId3"/>
              </a:rPr>
              <a:t>http://dbpedia.org/page/Parking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b="1" lang="en" u="sng">
                <a:solidFill>
                  <a:srgbClr val="000000"/>
                </a:solidFill>
                <a:hlinkClick r:id="rId4"/>
              </a:rPr>
              <a:t>http://mappings.dbpedia.org/server/ontology/classes/Street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1400"/>
              <a:buChar char="○"/>
            </a:pPr>
            <a:r>
              <a:rPr b="1" lang="en" u="sng">
                <a:solidFill>
                  <a:srgbClr val="000000"/>
                </a:solidFill>
              </a:rPr>
              <a:t>http://schema.org/streetAddress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Selección de ontologías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Clases: Parking, Street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Propiedades: isInStreet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Implementación de la ontología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buSzPts val="1800"/>
              <a:buChar char="●"/>
            </a:pPr>
            <a:r>
              <a:rPr lang="en"/>
              <a:t>Generación de los datos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Assignment 5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Enlazar los datos con otros datasets</a:t>
            </a: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150" y="1639000"/>
            <a:ext cx="4010226" cy="3231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0650" y="2224350"/>
            <a:ext cx="4373750" cy="1695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Comentarios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777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Hemos realizado algunos cambios de clases y propiedades durante el desarrollo de la aplicación</a:t>
            </a:r>
          </a:p>
          <a:p>
            <a:pPr indent="-317500" lvl="1" marL="914400" rtl="0">
              <a:spcBef>
                <a:spcPts val="0"/>
              </a:spcBef>
              <a:buSzPts val="1400"/>
              <a:buChar char="○"/>
            </a:pPr>
            <a:r>
              <a:rPr lang="en"/>
              <a:t>Ontología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17500" lvl="1" marL="914400" rtl="0">
              <a:spcBef>
                <a:spcPts val="0"/>
              </a:spcBef>
              <a:buSzPts val="1400"/>
              <a:buChar char="○"/>
            </a:pPr>
            <a:r>
              <a:rPr lang="en"/>
              <a:t>RDF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175" y="2240600"/>
            <a:ext cx="1601675" cy="6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4513" y="2193063"/>
            <a:ext cx="2500075" cy="6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1275" y="1931726"/>
            <a:ext cx="2000250" cy="105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90650" y="3290425"/>
            <a:ext cx="4834675" cy="16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Comentarios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80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Buscar nuevas ontologías existentes</a:t>
            </a:r>
          </a:p>
          <a:p>
            <a:pPr indent="-317500" lvl="1" marL="914400" rtl="0">
              <a:spcBef>
                <a:spcPts val="1000"/>
              </a:spcBef>
              <a:buClr>
                <a:srgbClr val="000000"/>
              </a:buClr>
              <a:buSzPts val="1400"/>
              <a:buChar char="○"/>
            </a:pPr>
            <a:r>
              <a:rPr b="1" lang="en" u="sng">
                <a:solidFill>
                  <a:srgbClr val="000000"/>
                </a:solidFill>
                <a:hlinkClick r:id="rId3"/>
              </a:rPr>
              <a:t>http://es.dbpedia.org/page/District</a:t>
            </a:r>
          </a:p>
          <a:p>
            <a:pPr indent="-317500" lvl="1" marL="914400" rtl="0">
              <a:spcBef>
                <a:spcPts val="1000"/>
              </a:spcBef>
              <a:buClr>
                <a:srgbClr val="000000"/>
              </a:buClr>
              <a:buSzPts val="1400"/>
              <a:buChar char="○"/>
            </a:pPr>
            <a:r>
              <a:rPr b="1" lang="en" u="sng">
                <a:solidFill>
                  <a:srgbClr val="000000"/>
                </a:solidFill>
              </a:rPr>
              <a:t>http://es.dbpedia.org/page/Barrios_de_Madrid</a:t>
            </a: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buSzPts val="1800"/>
              <a:buChar char="●"/>
            </a:pPr>
            <a:r>
              <a:rPr lang="en"/>
              <a:t>Selección de ontologías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Clases: District</a:t>
            </a:r>
          </a:p>
          <a:p>
            <a:pPr indent="-317500" lvl="1" marL="914400" rtl="0">
              <a:lnSpc>
                <a:spcPct val="100000"/>
              </a:lnSpc>
              <a:spcBef>
                <a:spcPts val="1000"/>
              </a:spcBef>
              <a:buSzPts val="1400"/>
              <a:buChar char="○"/>
            </a:pPr>
            <a:r>
              <a:rPr lang="en"/>
              <a:t>Propiedades: isInDistrict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 b="1" u="sng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Comentarios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Enlazar los nuevos datos con otros datasets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600" y="1708388"/>
            <a:ext cx="4838700" cy="20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4550" y="3868375"/>
            <a:ext cx="4757425" cy="9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 rotWithShape="1">
          <a:blip r:embed="rId5">
            <a:alphaModFix/>
          </a:blip>
          <a:srcRect b="54364" l="0" r="0" t="0"/>
          <a:stretch/>
        </p:blipFill>
        <p:spPr>
          <a:xfrm>
            <a:off x="591575" y="1708400"/>
            <a:ext cx="3266050" cy="302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